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5BA773E-EE5D-42DC-A7A9-BC2D9713763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BA773E-EE5D-42DC-A7A9-BC2D97137639}"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BA773E-EE5D-42DC-A7A9-BC2D9713763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25164E-AC81-45A7-9E16-34D77601248E}" type="datetimeFigureOut">
              <a:rPr lang="ar-IQ" smtClean="0"/>
              <a:pPr/>
              <a:t>26/06/1439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5BA773E-EE5D-42DC-A7A9-BC2D97137639}"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25164E-AC81-45A7-9E16-34D77601248E}" type="datetimeFigureOut">
              <a:rPr lang="ar-IQ" smtClean="0"/>
              <a:pPr/>
              <a:t>26/06/1439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A773E-EE5D-42DC-A7A9-BC2D97137639}"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solidFill>
                  <a:schemeClr val="tx2">
                    <a:lumMod val="60000"/>
                    <a:lumOff val="40000"/>
                  </a:schemeClr>
                </a:solidFill>
                <a:latin typeface="Algerian" pitchFamily="82" charset="0"/>
              </a:rPr>
              <a:t>William Golding’s Lord of the Flies</a:t>
            </a:r>
            <a:endParaRPr lang="ar-IQ" sz="5400" dirty="0">
              <a:solidFill>
                <a:schemeClr val="tx2">
                  <a:lumMod val="60000"/>
                  <a:lumOff val="40000"/>
                </a:schemeClr>
              </a:solidFill>
              <a:latin typeface="Algerian" pitchFamily="82" charset="0"/>
            </a:endParaRPr>
          </a:p>
        </p:txBody>
      </p:sp>
      <p:sp>
        <p:nvSpPr>
          <p:cNvPr id="3" name="Subtitle 2"/>
          <p:cNvSpPr>
            <a:spLocks noGrp="1"/>
          </p:cNvSpPr>
          <p:nvPr>
            <p:ph type="subTitle" idx="1"/>
          </p:nvPr>
        </p:nvSpPr>
        <p:spPr/>
        <p:txBody>
          <a:bodyPr/>
          <a:lstStyle/>
          <a:p>
            <a:r>
              <a:rPr lang="en-US" sz="4400" dirty="0" smtClean="0">
                <a:solidFill>
                  <a:schemeClr val="accent2">
                    <a:lumMod val="40000"/>
                    <a:lumOff val="60000"/>
                  </a:schemeClr>
                </a:solidFill>
                <a:latin typeface="Aharoni" pitchFamily="2" charset="-79"/>
                <a:cs typeface="Aharoni" pitchFamily="2" charset="-79"/>
              </a:rPr>
              <a:t>Introduction</a:t>
            </a:r>
            <a:r>
              <a:rPr lang="en-US" dirty="0" smtClean="0"/>
              <a:t> </a:t>
            </a:r>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latin typeface="Aharoni" pitchFamily="2" charset="-79"/>
                <a:cs typeface="Aharoni" pitchFamily="2" charset="-79"/>
              </a:rPr>
              <a:t>The Author</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rtl="0"/>
            <a:r>
              <a:rPr lang="en-US" sz="2000" dirty="0" smtClean="0">
                <a:solidFill>
                  <a:schemeClr val="accent6">
                    <a:lumMod val="50000"/>
                  </a:schemeClr>
                </a:solidFill>
              </a:rPr>
              <a:t>William Golding was born in England in 1911    and died in 1993.</a:t>
            </a:r>
          </a:p>
          <a:p>
            <a:pPr algn="l" rtl="0"/>
            <a:r>
              <a:rPr lang="en-US" sz="2000" dirty="0" smtClean="0">
                <a:solidFill>
                  <a:schemeClr val="accent6">
                    <a:lumMod val="50000"/>
                  </a:schemeClr>
                </a:solidFill>
              </a:rPr>
              <a:t>He was a writer and a teacher at an expensive boy’s school. </a:t>
            </a:r>
          </a:p>
          <a:p>
            <a:pPr algn="l" rtl="0"/>
            <a:r>
              <a:rPr lang="en-US" sz="2000" dirty="0" smtClean="0">
                <a:solidFill>
                  <a:schemeClr val="accent6">
                    <a:lumMod val="50000"/>
                  </a:schemeClr>
                </a:solidFill>
              </a:rPr>
              <a:t>His experience as a teacher showed him that children could be very cruel to one another.</a:t>
            </a:r>
          </a:p>
          <a:p>
            <a:pPr algn="l" rtl="0"/>
            <a:r>
              <a:rPr lang="en-US" sz="2000" dirty="0">
                <a:solidFill>
                  <a:schemeClr val="accent6">
                    <a:lumMod val="50000"/>
                  </a:schemeClr>
                </a:solidFill>
              </a:rPr>
              <a:t> </a:t>
            </a:r>
            <a:r>
              <a:rPr lang="en-US" sz="2000" dirty="0" smtClean="0">
                <a:solidFill>
                  <a:schemeClr val="accent6">
                    <a:lumMod val="50000"/>
                  </a:schemeClr>
                </a:solidFill>
              </a:rPr>
              <a:t>He fought in the second World War and saw for himself the destruction and cruelty of war.</a:t>
            </a:r>
          </a:p>
          <a:p>
            <a:pPr algn="l" rtl="0"/>
            <a:r>
              <a:rPr lang="en-US" sz="2000" dirty="0" smtClean="0">
                <a:solidFill>
                  <a:schemeClr val="accent6">
                    <a:lumMod val="50000"/>
                  </a:schemeClr>
                </a:solidFill>
              </a:rPr>
              <a:t>These horrific events made him believe that all human beings were capable of extreme evil. </a:t>
            </a:r>
          </a:p>
          <a:p>
            <a:pPr algn="l" rtl="0"/>
            <a:r>
              <a:rPr lang="en-US" sz="2000" dirty="0" smtClean="0">
                <a:solidFill>
                  <a:schemeClr val="accent6">
                    <a:lumMod val="50000"/>
                  </a:schemeClr>
                </a:solidFill>
              </a:rPr>
              <a:t>He expressed his belief in the dark side of human nature in his first novel , which he wrote in 1954. </a:t>
            </a:r>
            <a:endParaRPr lang="en-US" sz="2000" dirty="0">
              <a:solidFill>
                <a:schemeClr val="accent6">
                  <a:lumMod val="50000"/>
                </a:schemeClr>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Background</a:t>
            </a:r>
            <a:endParaRPr lang="ar-IQ" dirty="0"/>
          </a:p>
        </p:txBody>
      </p:sp>
      <p:sp>
        <p:nvSpPr>
          <p:cNvPr id="3" name="Content Placeholder 2"/>
          <p:cNvSpPr>
            <a:spLocks noGrp="1"/>
          </p:cNvSpPr>
          <p:nvPr>
            <p:ph sz="half" idx="1"/>
          </p:nvPr>
        </p:nvSpPr>
        <p:spPr/>
        <p:txBody>
          <a:bodyPr>
            <a:normAutofit/>
          </a:bodyPr>
          <a:lstStyle/>
          <a:p>
            <a:pPr algn="l" rtl="0">
              <a:buNone/>
            </a:pPr>
            <a:r>
              <a:rPr lang="en-US" sz="3200" dirty="0" smtClean="0">
                <a:latin typeface="Algerian" pitchFamily="82" charset="0"/>
              </a:rPr>
              <a:t>1.War:</a:t>
            </a:r>
          </a:p>
          <a:p>
            <a:pPr algn="l" rtl="0"/>
            <a:r>
              <a:rPr lang="en-US" sz="3200" dirty="0" smtClean="0">
                <a:latin typeface="Algerian" pitchFamily="82" charset="0"/>
              </a:rPr>
              <a:t> </a:t>
            </a:r>
            <a:r>
              <a:rPr lang="en-US" sz="1200" dirty="0" smtClean="0">
                <a:latin typeface="Aharoni" pitchFamily="2" charset="-79"/>
                <a:cs typeface="Aharoni" pitchFamily="2" charset="-79"/>
              </a:rPr>
              <a:t>During the second world war more than 60-million people were killed and many cities were destroyed by bombs. </a:t>
            </a:r>
          </a:p>
          <a:p>
            <a:pPr algn="l" rtl="0"/>
            <a:r>
              <a:rPr lang="en-US" sz="1200" dirty="0" smtClean="0">
                <a:latin typeface="Aharoni" pitchFamily="2" charset="-79"/>
                <a:cs typeface="Aharoni" pitchFamily="2" charset="-79"/>
              </a:rPr>
              <a:t>The Holocaust and the dropping of the atom bomb were two of the worst events of that terrible war. </a:t>
            </a:r>
          </a:p>
          <a:p>
            <a:pPr algn="l" rtl="0"/>
            <a:r>
              <a:rPr lang="en-US" sz="1200" dirty="0" smtClean="0">
                <a:latin typeface="Aharoni" pitchFamily="2" charset="-79"/>
                <a:cs typeface="Aharoni" pitchFamily="2" charset="-79"/>
              </a:rPr>
              <a:t>The Holocaust was the mass murder of about eleven million people by Adolf Hitler’s Nazi Party. Those murdered were Jews, gypsies, communists, homosexuals and the disabled</a:t>
            </a:r>
            <a:r>
              <a:rPr lang="en-US" sz="1600" dirty="0" smtClean="0">
                <a:latin typeface="Aharoni" pitchFamily="2" charset="-79"/>
                <a:cs typeface="Aharoni" pitchFamily="2" charset="-79"/>
              </a:rPr>
              <a:t>. </a:t>
            </a:r>
          </a:p>
          <a:p>
            <a:pPr algn="l" rtl="0"/>
            <a:r>
              <a:rPr lang="en-US" sz="1200" dirty="0" smtClean="0">
                <a:latin typeface="Aharoni" pitchFamily="2" charset="-79"/>
                <a:cs typeface="Aharoni" pitchFamily="2" charset="-79"/>
              </a:rPr>
              <a:t>Hiroshima and Nagasaki are the two Japanese cities on which America dropped atomic bombs. These caused burns, radiation sickness and other injuries and illnesses</a:t>
            </a:r>
            <a:r>
              <a:rPr lang="en-US" sz="1600" dirty="0" smtClean="0">
                <a:latin typeface="Aharoni" pitchFamily="2" charset="-79"/>
                <a:cs typeface="Aharoni" pitchFamily="2" charset="-79"/>
              </a:rPr>
              <a:t>.  </a:t>
            </a:r>
            <a:endParaRPr lang="ar-IQ" sz="1600" dirty="0">
              <a:latin typeface="Algerian" pitchFamily="82" charset="0"/>
            </a:endParaRPr>
          </a:p>
        </p:txBody>
      </p:sp>
      <p:sp>
        <p:nvSpPr>
          <p:cNvPr id="4" name="Content Placeholder 3"/>
          <p:cNvSpPr>
            <a:spLocks noGrp="1"/>
          </p:cNvSpPr>
          <p:nvPr>
            <p:ph sz="half" idx="2"/>
          </p:nvPr>
        </p:nvSpPr>
        <p:spPr/>
        <p:txBody>
          <a:bodyPr>
            <a:normAutofit/>
          </a:bodyPr>
          <a:lstStyle/>
          <a:p>
            <a:pPr algn="l" rtl="0"/>
            <a:r>
              <a:rPr lang="en-US" sz="1200" dirty="0" smtClean="0">
                <a:latin typeface="Aharoni" pitchFamily="2" charset="-79"/>
                <a:cs typeface="Aharoni" pitchFamily="2" charset="-79"/>
              </a:rPr>
              <a:t>The use of the atomic  weapons  horrified people. Many were worried about the possibility of an atomic war that could destroy the world. </a:t>
            </a:r>
          </a:p>
          <a:p>
            <a:pPr algn="l" rtl="0"/>
            <a:r>
              <a:rPr lang="en-US" sz="1200" dirty="0" smtClean="0">
                <a:latin typeface="Aharoni" pitchFamily="2" charset="-79"/>
                <a:cs typeface="Aharoni" pitchFamily="2" charset="-79"/>
              </a:rPr>
              <a:t>Although the USA and the Soviet Union never fought each other  directly, each of them threatened to destroy the other with nuclear weapons. </a:t>
            </a:r>
          </a:p>
          <a:p>
            <a:pPr algn="l" rtl="0"/>
            <a:r>
              <a:rPr lang="en-US" sz="1200" dirty="0" smtClean="0">
                <a:latin typeface="Aharoni" pitchFamily="2" charset="-79"/>
                <a:cs typeface="Aharoni" pitchFamily="2" charset="-79"/>
              </a:rPr>
              <a:t>Golding was interested in what makes people violent and leads  them to fight each other, especially when they are in very difficult situations. </a:t>
            </a:r>
          </a:p>
          <a:p>
            <a:pPr algn="l" rtl="0"/>
            <a:r>
              <a:rPr lang="en-US" sz="1200" dirty="0" smtClean="0">
                <a:latin typeface="Aharoni" pitchFamily="2" charset="-79"/>
                <a:cs typeface="Aharoni" pitchFamily="2" charset="-79"/>
              </a:rPr>
              <a:t>In Lord of the Flies, he shows  us how pointless war is. </a:t>
            </a:r>
          </a:p>
          <a:p>
            <a:pPr algn="l" rtl="0"/>
            <a:r>
              <a:rPr lang="en-US" sz="1200" dirty="0" smtClean="0">
                <a:latin typeface="Aharoni" pitchFamily="2" charset="-79"/>
                <a:cs typeface="Aharoni" pitchFamily="2" charset="-79"/>
              </a:rPr>
              <a:t>The fire in the novel becomes a symbol of the atom bomb,</a:t>
            </a:r>
          </a:p>
          <a:p>
            <a:pPr algn="l" rtl="0"/>
            <a:endParaRPr lang="ar-IQ" sz="1200" dirty="0">
              <a:latin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Introduction</a:t>
            </a:r>
            <a:endParaRPr lang="ar-IQ" dirty="0">
              <a:latin typeface="Aharoni" pitchFamily="2" charset="-79"/>
            </a:endParaRPr>
          </a:p>
        </p:txBody>
      </p:sp>
      <p:sp>
        <p:nvSpPr>
          <p:cNvPr id="3" name="Content Placeholder 2"/>
          <p:cNvSpPr>
            <a:spLocks noGrp="1"/>
          </p:cNvSpPr>
          <p:nvPr>
            <p:ph idx="1"/>
          </p:nvPr>
        </p:nvSpPr>
        <p:spPr/>
        <p:txBody>
          <a:bodyPr/>
          <a:lstStyle/>
          <a:p>
            <a:pPr algn="l" rtl="0">
              <a:buNone/>
            </a:pPr>
            <a:r>
              <a:rPr lang="en-US" dirty="0" smtClean="0"/>
              <a:t>2. </a:t>
            </a:r>
            <a:r>
              <a:rPr lang="en-US" dirty="0" smtClean="0">
                <a:latin typeface="Algerian" pitchFamily="82" charset="0"/>
              </a:rPr>
              <a:t>Social Attitude</a:t>
            </a:r>
          </a:p>
          <a:p>
            <a:pPr algn="just" rtl="0">
              <a:buNone/>
            </a:pPr>
            <a:r>
              <a:rPr lang="en-US" sz="2400" dirty="0" smtClean="0">
                <a:latin typeface="+mj-lt"/>
              </a:rPr>
              <a:t>Some of the characters in the novel show negative attitudes towards others who come from different backgrounds. This reflects attitudes the boys learned from adults in their society. The upper classes may consider themselves superior and look down on people form lower classes. In lord of the flies, Piggy is from a working class family. Most of the other boys come upper class families</a:t>
            </a:r>
            <a:r>
              <a:rPr lang="en-US" sz="1400" dirty="0" smtClean="0">
                <a:latin typeface="+mj-lt"/>
              </a:rPr>
              <a:t>. </a:t>
            </a:r>
            <a:endParaRPr lang="ar-IQ" sz="1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the novel</a:t>
            </a:r>
            <a:endParaRPr lang="ar-IQ" dirty="0"/>
          </a:p>
        </p:txBody>
      </p:sp>
      <p:sp>
        <p:nvSpPr>
          <p:cNvPr id="3" name="Content Placeholder 2"/>
          <p:cNvSpPr>
            <a:spLocks noGrp="1"/>
          </p:cNvSpPr>
          <p:nvPr>
            <p:ph idx="1"/>
          </p:nvPr>
        </p:nvSpPr>
        <p:spPr/>
        <p:txBody>
          <a:bodyPr/>
          <a:lstStyle/>
          <a:p>
            <a:pPr algn="just" rtl="0"/>
            <a:r>
              <a:rPr lang="en-US" dirty="0" smtClean="0"/>
              <a:t>Lord of the Flies is a reference to one of the names of Satan which is Beelzebub .</a:t>
            </a:r>
          </a:p>
          <a:p>
            <a:pPr algn="just" rtl="0"/>
            <a:r>
              <a:rPr lang="en-US" dirty="0" smtClean="0"/>
              <a:t>The author thus symbolizes the evil that is found in the hearts of people who behave in cruel and savage ways.</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Lord of the Flies: Setting</a:t>
            </a:r>
            <a:endParaRPr lang="ar-IQ" dirty="0"/>
          </a:p>
        </p:txBody>
      </p:sp>
      <p:sp>
        <p:nvSpPr>
          <p:cNvPr id="3" name="Content Placeholder 2"/>
          <p:cNvSpPr>
            <a:spLocks noGrp="1"/>
          </p:cNvSpPr>
          <p:nvPr>
            <p:ph idx="1"/>
          </p:nvPr>
        </p:nvSpPr>
        <p:spPr/>
        <p:txBody>
          <a:bodyPr>
            <a:normAutofit/>
          </a:bodyPr>
          <a:lstStyle/>
          <a:p>
            <a:pPr algn="l" rtl="0"/>
            <a:r>
              <a:rPr lang="en-US" sz="2000" dirty="0" smtClean="0"/>
              <a:t>In this novel, a group of boys ends up on  a tropical island somewhere in the Pacific Ocean when their plane is shot down. </a:t>
            </a:r>
          </a:p>
          <a:p>
            <a:pPr algn="l" rtl="0"/>
            <a:r>
              <a:rPr lang="en-US" sz="2000" dirty="0" smtClean="0"/>
              <a:t>On the island, there are now adults (grown-ups).</a:t>
            </a:r>
          </a:p>
          <a:p>
            <a:pPr algn="l" rtl="0"/>
            <a:r>
              <a:rPr lang="en-US" sz="2000" dirty="0" smtClean="0"/>
              <a:t>There is a beach with a lagoon (a pool of salt water separated from the sea by a coral reef. </a:t>
            </a:r>
          </a:p>
          <a:p>
            <a:pPr algn="l" rtl="0"/>
            <a:r>
              <a:rPr lang="en-US" sz="2000" dirty="0" smtClean="0"/>
              <a:t>Beyond the coral reef is the Pacific ocean .</a:t>
            </a:r>
          </a:p>
          <a:p>
            <a:pPr algn="l" rtl="0"/>
            <a:r>
              <a:rPr lang="en-US" sz="2000" dirty="0" smtClean="0"/>
              <a:t>Behind the beach are the jungle (forest) and a mountain of pink rock.</a:t>
            </a:r>
          </a:p>
          <a:p>
            <a:pPr algn="l" rtl="0"/>
            <a:r>
              <a:rPr lang="en-US" sz="2000" dirty="0" smtClean="0"/>
              <a:t>Fruit grows in the forest , there are butterflies, birds and wild pigs. </a:t>
            </a:r>
          </a:p>
          <a:p>
            <a:pPr algn="l" rtl="0"/>
            <a:r>
              <a:rPr lang="en-US" sz="2000" dirty="0" smtClean="0"/>
              <a:t>The weather is extremely hot. </a:t>
            </a:r>
          </a:p>
          <a:p>
            <a:pPr algn="l" rtl="0">
              <a:buNone/>
            </a:pPr>
            <a:endParaRPr lang="ar-IQ"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542</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William Golding’s Lord of the Flies</vt:lpstr>
      <vt:lpstr>The Author </vt:lpstr>
      <vt:lpstr>Background</vt:lpstr>
      <vt:lpstr>Introduction</vt:lpstr>
      <vt:lpstr>Title of the novel</vt:lpstr>
      <vt:lpstr>Lord of the Flies: Setting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Golding’s Lord of the Flies</dc:title>
  <dc:creator>taleeno</dc:creator>
  <cp:lastModifiedBy>taleeno</cp:lastModifiedBy>
  <cp:revision>58</cp:revision>
  <dcterms:created xsi:type="dcterms:W3CDTF">2017-09-06T19:54:16Z</dcterms:created>
  <dcterms:modified xsi:type="dcterms:W3CDTF">2018-03-13T09:42:41Z</dcterms:modified>
</cp:coreProperties>
</file>